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88" r:id="rId5"/>
    <p:sldId id="289" r:id="rId6"/>
    <p:sldId id="340" r:id="rId7"/>
    <p:sldId id="391" r:id="rId8"/>
    <p:sldId id="296" r:id="rId9"/>
    <p:sldId id="311" r:id="rId10"/>
    <p:sldId id="308" r:id="rId11"/>
    <p:sldId id="337" r:id="rId12"/>
    <p:sldId id="419" r:id="rId13"/>
    <p:sldId id="375" r:id="rId14"/>
    <p:sldId id="376" r:id="rId15"/>
    <p:sldId id="377" r:id="rId16"/>
    <p:sldId id="388" r:id="rId17"/>
    <p:sldId id="389" r:id="rId18"/>
    <p:sldId id="286" r:id="rId19"/>
  </p:sldIdLst>
  <p:sldSz cx="9144000" cy="5145405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melia BT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melia BT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melia BT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melia BT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melia BT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melia BT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melia BT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melia BT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melia BT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00"/>
    <a:srgbClr val="005426"/>
    <a:srgbClr val="1E93FE"/>
    <a:srgbClr val="8C3FC5"/>
    <a:srgbClr val="66CCFF"/>
    <a:srgbClr val="808080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699"/>
    <p:restoredTop sz="94370"/>
  </p:normalViewPr>
  <p:slideViewPr>
    <p:cSldViewPr showGuides="1">
      <p:cViewPr varScale="1">
        <p:scale>
          <a:sx n="145" d="100"/>
          <a:sy n="145" d="100"/>
        </p:scale>
        <p:origin x="564" y="114"/>
      </p:cViewPr>
      <p:guideLst>
        <p:guide orient="horz" pos="1766"/>
        <p:guide pos="26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9EF37B-CDB3-4233-A2D2-FFB154B532E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24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Click to edit Master text styles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Second level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Third level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Fourth level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Fifth level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F0E6B8-738D-44E4-A766-163CCF79632C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2A7E481-65AE-4970-BFBC-9871D3EF22C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8D9AB2-BADC-473A-A698-0F2CD604D2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8D9AB2-BADC-473A-A698-0F2CD604D2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ED25C2B-53F2-4A93-A90B-75D50470735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b="0" dirty="0">
                <a:latin typeface="Arial" panose="020B0604020202020204" pitchFamily="34" charset="0"/>
                <a:ea typeface="华文细黑" panose="02010600040101010101" pitchFamily="2" charset="-122"/>
              </a:rPr>
            </a:fld>
            <a:endParaRPr lang="en-US" altLang="zh-CN" sz="1200" b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8D9AB2-BADC-473A-A698-0F2CD604D2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8D9AB2-BADC-473A-A698-0F2CD604D2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8D9AB2-BADC-473A-A698-0F2CD604D2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88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28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175" y="1588"/>
            <a:ext cx="9147175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lIns="68577" tIns="34289" rIns="68577" bIns="34289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58C93E5-6FF0-4F12-A05F-C8122A06B0AA}" type="datetimeFigureOut"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elia BT"/>
                <a:ea typeface="宋体" panose="02010600030101010101" pitchFamily="2" charset="-122"/>
                <a:cs typeface="+mn-cs"/>
              </a:rPr>
            </a:fld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elia B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lIns="68577" tIns="34289" rIns="68577" bIns="34289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elia B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lIns="68577" tIns="34289" rIns="68577" bIns="34289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0C461A-9496-4264-B117-983CC003075A}" type="slidenum"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elia BT"/>
                <a:ea typeface="宋体" panose="02010600030101010101" pitchFamily="2" charset="-122"/>
                <a:cs typeface="+mn-cs"/>
              </a:rPr>
            </a:fld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elia B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3252153"/>
            <a:ext cx="9144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fang'an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494088" y="3779838"/>
            <a:ext cx="5761037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438" tIns="45719" rIns="91438" bIns="45719" anchor="t">
            <a:spAutoFit/>
          </a:bodyPr>
          <a:p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无线遥控</a:t>
            </a: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控制系统解决方案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273550" y="4478338"/>
            <a:ext cx="0" cy="1635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35450" y="4423728"/>
            <a:ext cx="846455" cy="268605"/>
          </a:xfrm>
          <a:prstGeom prst="rect">
            <a:avLst/>
          </a:prstGeom>
          <a:noFill/>
          <a:ln w="9525">
            <a:noFill/>
          </a:ln>
        </p:spPr>
        <p:txBody>
          <a:bodyPr wrap="none" lIns="68580" tIns="34290" rIns="68580" bIns="34290" anchor="t">
            <a:spAutoFit/>
          </a:bodyPr>
          <a:p>
            <a:r>
              <a:rPr lang="en-US" altLang="zh-CN" sz="1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zh-CN" altLang="en-US" sz="1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127943" y="4479925"/>
            <a:ext cx="0" cy="1635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73663" y="4424045"/>
            <a:ext cx="797560" cy="268605"/>
          </a:xfrm>
          <a:prstGeom prst="rect">
            <a:avLst/>
          </a:prstGeom>
          <a:noFill/>
          <a:ln w="9525">
            <a:noFill/>
          </a:ln>
        </p:spPr>
        <p:txBody>
          <a:bodyPr wrap="none" lIns="68580" tIns="34290" rIns="68580" bIns="34290" anchor="t">
            <a:spAutoFit/>
          </a:bodyPr>
          <a:p>
            <a:r>
              <a:rPr lang="zh-CN" altLang="en-US" sz="1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1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016625" y="4481513"/>
            <a:ext cx="0" cy="1635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420650" y="2889778"/>
            <a:ext cx="505921" cy="506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461508" y="3743673"/>
            <a:ext cx="696459" cy="6966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7885" y="2634943"/>
            <a:ext cx="1013030" cy="101334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30285" y="4402859"/>
            <a:ext cx="505921" cy="506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62095" y="4037450"/>
            <a:ext cx="618258" cy="61844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50017" y="2297234"/>
            <a:ext cx="2153921" cy="215458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6163" name="图片 2" descr="巴特曼透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8" y="1760538"/>
            <a:ext cx="2932112" cy="293211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连接符 3"/>
          <p:cNvCxnSpPr/>
          <p:nvPr/>
        </p:nvCxnSpPr>
        <p:spPr>
          <a:xfrm>
            <a:off x="6983730" y="4483100"/>
            <a:ext cx="0" cy="1635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0"/>
          <p:cNvSpPr txBox="1"/>
          <p:nvPr/>
        </p:nvSpPr>
        <p:spPr>
          <a:xfrm>
            <a:off x="6983730" y="4431030"/>
            <a:ext cx="810260" cy="26860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altLang="en-US" sz="1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zh-CN" altLang="en-US" sz="1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36865" y="4478020"/>
            <a:ext cx="0" cy="1635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40"/>
          <p:cNvSpPr txBox="1"/>
          <p:nvPr/>
        </p:nvSpPr>
        <p:spPr>
          <a:xfrm>
            <a:off x="6059170" y="4425950"/>
            <a:ext cx="848995" cy="26860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altLang="en-US" sz="1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可行方案</a:t>
            </a:r>
            <a:endParaRPr lang="zh-CN" altLang="en-US" sz="1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0"/>
          <p:cNvSpPr txBox="1"/>
          <p:nvPr/>
        </p:nvSpPr>
        <p:spPr>
          <a:xfrm>
            <a:off x="8150860" y="4431030"/>
            <a:ext cx="467995" cy="268605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p>
            <a:r>
              <a:rPr lang="zh-CN" altLang="en-US" sz="1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1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809990" y="4476115"/>
            <a:ext cx="0" cy="1635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4000">
    <p:sndAc>
      <p:stSnd loop="1">
        <p:snd r:embed="rId3" name="YR_151649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75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75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75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75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75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75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75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75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75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75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75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5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341313" y="271463"/>
            <a:ext cx="3365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2300" y="417513"/>
            <a:ext cx="236538" cy="22701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625" y="312738"/>
            <a:ext cx="999490" cy="328295"/>
          </a:xfrm>
          <a:prstGeom prst="rect">
            <a:avLst/>
          </a:prstGeom>
          <a:noFill/>
          <a:ln w="9525">
            <a:noFill/>
          </a:ln>
        </p:spPr>
        <p:txBody>
          <a:bodyPr wrap="none" lIns="68577" tIns="34289" rIns="68577" bIns="34289" anchor="t">
            <a:spAutoFit/>
          </a:bodyPr>
          <a:p>
            <a:r>
              <a:rPr lang="zh-CN" altLang="en-US" sz="1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硬件框架</a:t>
            </a:r>
            <a:endParaRPr lang="zh-CN" altLang="en-US" sz="1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41375" y="644525"/>
            <a:ext cx="742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6085" y="760095"/>
            <a:ext cx="5816600" cy="421703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1277938"/>
            <a:ext cx="9144000" cy="266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8275" y="449263"/>
            <a:ext cx="4089400" cy="4092575"/>
            <a:chOff x="1194616" y="1313664"/>
            <a:chExt cx="4849465" cy="48494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194616" y="1313664"/>
              <a:ext cx="4849465" cy="4849465"/>
              <a:chOff x="525600" y="542925"/>
              <a:chExt cx="4464050" cy="4464050"/>
            </a:xfrm>
            <a:effectLst>
              <a:outerShdw blurRad="50800" dist="38100" dir="13500000" algn="br" rotWithShape="0">
                <a:schemeClr val="bg1">
                  <a:alpha val="40000"/>
                </a:schemeClr>
              </a:outerShdw>
            </a:effectLst>
          </p:grpSpPr>
          <p:pic>
            <p:nvPicPr>
              <p:cNvPr id="14" name="Picture 6" descr="C:\Users\Administrator\Desktop\touying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9" t="35500" r="16064" b="57500"/>
              <a:stretch>
                <a:fillRect/>
              </a:stretch>
            </p:blipFill>
            <p:spPr bwMode="auto">
              <a:xfrm>
                <a:off x="702925" y="3854263"/>
                <a:ext cx="4070739" cy="1026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" descr="C:\Users\Administrator\Desktop\computer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00" y="542925"/>
                <a:ext cx="4464050" cy="4464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325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5151" y="2201697"/>
              <a:ext cx="3928395" cy="2406651"/>
            </a:xfrm>
            <a:prstGeom prst="rect">
              <a:avLst/>
            </a:prstGeom>
            <a:noFill/>
            <a:ln w="6350"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767388" y="2165350"/>
            <a:ext cx="2721610" cy="859155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20"/>
          <p:cNvSpPr txBox="1"/>
          <p:nvPr/>
        </p:nvSpPr>
        <p:spPr>
          <a:xfrm>
            <a:off x="6072188" y="3000375"/>
            <a:ext cx="1036637" cy="306388"/>
          </a:xfrm>
          <a:prstGeom prst="rect">
            <a:avLst/>
          </a:prstGeom>
          <a:noFill/>
          <a:ln w="9525">
            <a:noFill/>
          </a:ln>
        </p:spPr>
        <p:txBody>
          <a:bodyPr lIns="68571" tIns="34285" rIns="68571" bIns="34285" anchor="t">
            <a:spAutoFit/>
          </a:bodyPr>
          <a:p>
            <a:pPr defTabSz="684530"/>
            <a:endParaRPr lang="zh-CN" altLang="en-US" sz="2400" baseline="-3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70575" y="3105150"/>
            <a:ext cx="125413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文本框 20"/>
          <p:cNvSpPr txBox="1"/>
          <p:nvPr/>
        </p:nvSpPr>
        <p:spPr>
          <a:xfrm>
            <a:off x="7321550" y="3000375"/>
            <a:ext cx="1036638" cy="306388"/>
          </a:xfrm>
          <a:prstGeom prst="rect">
            <a:avLst/>
          </a:prstGeom>
          <a:noFill/>
          <a:ln w="9525">
            <a:noFill/>
          </a:ln>
        </p:spPr>
        <p:txBody>
          <a:bodyPr lIns="68571" tIns="34285" rIns="68571" bIns="34285" anchor="t">
            <a:spAutoFit/>
          </a:bodyPr>
          <a:p>
            <a:pPr defTabSz="684530"/>
            <a:endParaRPr lang="zh-CN" altLang="en-US" sz="2400" baseline="-3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121525" y="3105150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6800" y="3106738"/>
            <a:ext cx="746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4638" y="2160588"/>
            <a:ext cx="965200" cy="1628775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sz="1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1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0"/>
          <p:cNvSpPr txBox="1"/>
          <p:nvPr/>
        </p:nvSpPr>
        <p:spPr>
          <a:xfrm>
            <a:off x="6208713" y="3040063"/>
            <a:ext cx="1036637" cy="266700"/>
          </a:xfrm>
          <a:prstGeom prst="rect">
            <a:avLst/>
          </a:prstGeom>
          <a:noFill/>
          <a:ln w="9525">
            <a:noFill/>
          </a:ln>
        </p:spPr>
        <p:txBody>
          <a:bodyPr lIns="68571" tIns="34285" rIns="68571" bIns="34285" anchor="t">
            <a:spAutoFit/>
          </a:bodyPr>
          <a:p>
            <a:pPr defTabSz="684530"/>
            <a:r>
              <a:rPr lang="zh-CN" altLang="en-US" sz="20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终端硬件</a:t>
            </a:r>
            <a:endParaRPr lang="zh-CN" altLang="en-US" sz="2000" baseline="-3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20"/>
          <p:cNvSpPr txBox="1"/>
          <p:nvPr/>
        </p:nvSpPr>
        <p:spPr>
          <a:xfrm>
            <a:off x="7451725" y="3040063"/>
            <a:ext cx="1036638" cy="266700"/>
          </a:xfrm>
          <a:prstGeom prst="rect">
            <a:avLst/>
          </a:prstGeom>
          <a:noFill/>
          <a:ln w="9525">
            <a:noFill/>
          </a:ln>
        </p:spPr>
        <p:txBody>
          <a:bodyPr lIns="68571" tIns="34285" rIns="68571" bIns="34285" anchor="t">
            <a:spAutoFit/>
          </a:bodyPr>
          <a:p>
            <a:pPr defTabSz="684530"/>
            <a:r>
              <a:rPr lang="zh-CN" altLang="en-US" sz="20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嵌入式软件</a:t>
            </a:r>
            <a:endParaRPr lang="zh-CN" altLang="en-US" sz="2000" baseline="-3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bldLvl="0" animBg="1"/>
      <p:bldP spid="19" grpId="0"/>
      <p:bldP spid="20" grpId="0" bldLvl="0" animBg="1"/>
      <p:bldP spid="25" grpId="0"/>
      <p:bldP spid="26" grpId="0"/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341313" y="271463"/>
            <a:ext cx="3365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2300" y="417513"/>
            <a:ext cx="236538" cy="22701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6625" y="312738"/>
            <a:ext cx="1000125" cy="328612"/>
          </a:xfrm>
          <a:prstGeom prst="rect">
            <a:avLst/>
          </a:prstGeom>
          <a:noFill/>
          <a:ln w="9525">
            <a:noFill/>
          </a:ln>
        </p:spPr>
        <p:txBody>
          <a:bodyPr wrap="none" lIns="68577" tIns="34289" rIns="68577" bIns="34289" anchor="t">
            <a:spAutoFit/>
          </a:bodyPr>
          <a:p>
            <a:r>
              <a:rPr lang="zh-CN" altLang="en-US" sz="1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终端硬件</a:t>
            </a:r>
            <a:endParaRPr lang="zh-CN" altLang="en-US" sz="1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936625" y="644525"/>
            <a:ext cx="742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120" y="720725"/>
            <a:ext cx="5621655" cy="435356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341313" y="271463"/>
            <a:ext cx="3365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2300" y="417513"/>
            <a:ext cx="236538" cy="22701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6625" y="312738"/>
            <a:ext cx="1216025" cy="328612"/>
          </a:xfrm>
          <a:prstGeom prst="rect">
            <a:avLst/>
          </a:prstGeom>
          <a:noFill/>
          <a:ln w="9525">
            <a:noFill/>
          </a:ln>
        </p:spPr>
        <p:txBody>
          <a:bodyPr wrap="none" lIns="68577" tIns="34289" rIns="68577" bIns="34289" anchor="t">
            <a:spAutoFit/>
          </a:bodyPr>
          <a:p>
            <a:r>
              <a:rPr lang="zh-CN" altLang="en-US" sz="1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嵌入式软件</a:t>
            </a:r>
            <a:endParaRPr lang="zh-CN" altLang="en-US" sz="1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936625" y="644525"/>
            <a:ext cx="742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285" y="795655"/>
            <a:ext cx="5751830" cy="430911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1277938"/>
            <a:ext cx="9144000" cy="266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8275" y="449263"/>
            <a:ext cx="4089400" cy="4092575"/>
            <a:chOff x="1194616" y="1313664"/>
            <a:chExt cx="4849465" cy="48494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194616" y="1313664"/>
              <a:ext cx="4849465" cy="4849465"/>
              <a:chOff x="525600" y="542925"/>
              <a:chExt cx="4464050" cy="4464050"/>
            </a:xfrm>
            <a:effectLst>
              <a:outerShdw blurRad="50800" dist="38100" dir="13500000" algn="br" rotWithShape="0">
                <a:schemeClr val="bg1">
                  <a:alpha val="40000"/>
                </a:schemeClr>
              </a:outerShdw>
            </a:effectLst>
          </p:grpSpPr>
          <p:pic>
            <p:nvPicPr>
              <p:cNvPr id="14" name="Picture 6" descr="C:\Users\Administrator\Desktop\touying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9" t="35500" r="16064" b="57500"/>
              <a:stretch>
                <a:fillRect/>
              </a:stretch>
            </p:blipFill>
            <p:spPr bwMode="auto">
              <a:xfrm>
                <a:off x="702925" y="3854263"/>
                <a:ext cx="4070739" cy="1026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" descr="C:\Users\Administrator\Desktop\computer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00" y="542925"/>
                <a:ext cx="4464050" cy="4464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325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5151" y="2201697"/>
              <a:ext cx="3928395" cy="2406651"/>
            </a:xfrm>
            <a:prstGeom prst="rect">
              <a:avLst/>
            </a:prstGeom>
            <a:noFill/>
            <a:ln w="6350"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767388" y="2165350"/>
            <a:ext cx="1451610" cy="859155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20"/>
          <p:cNvSpPr txBox="1"/>
          <p:nvPr/>
        </p:nvSpPr>
        <p:spPr>
          <a:xfrm>
            <a:off x="6072188" y="3000375"/>
            <a:ext cx="1036637" cy="306388"/>
          </a:xfrm>
          <a:prstGeom prst="rect">
            <a:avLst/>
          </a:prstGeom>
          <a:noFill/>
          <a:ln w="9525">
            <a:noFill/>
          </a:ln>
        </p:spPr>
        <p:txBody>
          <a:bodyPr lIns="68571" tIns="34285" rIns="68571" bIns="34285" anchor="t">
            <a:spAutoFit/>
          </a:bodyPr>
          <a:p>
            <a:pPr defTabSz="684530"/>
            <a:endParaRPr lang="zh-CN" altLang="en-US" sz="2400" baseline="-3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20"/>
          <p:cNvSpPr txBox="1"/>
          <p:nvPr/>
        </p:nvSpPr>
        <p:spPr>
          <a:xfrm>
            <a:off x="7321550" y="3000375"/>
            <a:ext cx="1036638" cy="306388"/>
          </a:xfrm>
          <a:prstGeom prst="rect">
            <a:avLst/>
          </a:prstGeom>
          <a:noFill/>
          <a:ln w="9525">
            <a:noFill/>
          </a:ln>
        </p:spPr>
        <p:txBody>
          <a:bodyPr lIns="68571" tIns="34285" rIns="68571" bIns="34285" anchor="t">
            <a:spAutoFit/>
          </a:bodyPr>
          <a:p>
            <a:pPr defTabSz="684530"/>
            <a:endParaRPr lang="zh-CN" altLang="en-US" sz="2400" baseline="-3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6800" y="3106738"/>
            <a:ext cx="746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4638" y="2160588"/>
            <a:ext cx="965200" cy="1628775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sz="1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1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341313" y="271463"/>
            <a:ext cx="3365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2300" y="417513"/>
            <a:ext cx="236538" cy="22701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6625" y="312738"/>
            <a:ext cx="567690" cy="328295"/>
          </a:xfrm>
          <a:prstGeom prst="rect">
            <a:avLst/>
          </a:prstGeom>
          <a:noFill/>
          <a:ln w="9525">
            <a:noFill/>
          </a:ln>
        </p:spPr>
        <p:txBody>
          <a:bodyPr wrap="none" lIns="68577" tIns="34289" rIns="68577" bIns="34289" anchor="t">
            <a:spAutoFit/>
          </a:bodyPr>
          <a:p>
            <a:r>
              <a:rPr lang="zh-CN" altLang="en-US" sz="1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1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936625" y="644525"/>
            <a:ext cx="742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37260" y="894715"/>
            <a:ext cx="70154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   </a:t>
            </a:r>
            <a:r>
              <a:rPr lang="zh-CN" altLang="en-US" sz="2400"/>
              <a:t>该项目涵盖终端硬件、嵌入式软件开发工作。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  人力投入预计安排</a:t>
            </a:r>
            <a:r>
              <a:rPr lang="en-US" altLang="zh-CN" sz="2400"/>
              <a:t>1</a:t>
            </a:r>
            <a:r>
              <a:rPr lang="zh-CN" altLang="en-US" sz="2400"/>
              <a:t>位硬件工程师、</a:t>
            </a:r>
            <a:r>
              <a:rPr lang="en-US" altLang="zh-CN" sz="2400"/>
              <a:t>1</a:t>
            </a:r>
            <a:r>
              <a:rPr lang="zh-CN" altLang="en-US" sz="2400"/>
              <a:t>位嵌入式软件工程师跟进该项目开发。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  时间安排上，终端硬件开发周期预估</a:t>
            </a:r>
            <a:r>
              <a:rPr lang="en-US" sz="2400"/>
              <a:t>30-40</a:t>
            </a:r>
            <a:r>
              <a:rPr lang="zh-CN" altLang="en-US" sz="2400"/>
              <a:t>工作日，终端嵌入式软件开发周期预估</a:t>
            </a:r>
            <a:r>
              <a:rPr lang="en-US" altLang="zh-CN" sz="2400"/>
              <a:t>30-40</a:t>
            </a:r>
            <a:r>
              <a:rPr lang="zh-CN" altLang="en-US" sz="2400"/>
              <a:t>工作日，各项开发工作时间上并行推进，预估总开发周期</a:t>
            </a:r>
            <a:r>
              <a:rPr lang="en-US" altLang="zh-CN" sz="2400"/>
              <a:t>3</a:t>
            </a:r>
            <a:r>
              <a:rPr lang="en-US" sz="2400"/>
              <a:t>0-40</a:t>
            </a:r>
            <a:r>
              <a:rPr lang="zh-CN" altLang="en-US" sz="2400"/>
              <a:t>工作日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3259138"/>
            <a:ext cx="91440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49"/>
          <p:cNvSpPr txBox="1"/>
          <p:nvPr/>
        </p:nvSpPr>
        <p:spPr>
          <a:xfrm>
            <a:off x="3082925" y="3716338"/>
            <a:ext cx="3006725" cy="806450"/>
          </a:xfrm>
          <a:prstGeom prst="rect">
            <a:avLst/>
          </a:prstGeom>
          <a:noFill/>
          <a:ln w="9525">
            <a:noFill/>
          </a:ln>
        </p:spPr>
        <p:txBody>
          <a:bodyPr wrap="none" tIns="91440" bIns="91440" anchor="t">
            <a:spAutoFit/>
          </a:bodyPr>
          <a:p>
            <a:pPr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4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观 看</a:t>
            </a:r>
            <a:endParaRPr lang="zh-CN" altLang="en-US" sz="4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六边形 40"/>
          <p:cNvSpPr/>
          <p:nvPr/>
        </p:nvSpPr>
        <p:spPr>
          <a:xfrm rot="16200000">
            <a:off x="643731" y="1807369"/>
            <a:ext cx="796925" cy="750888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3900" y="1919288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lIns="91418" tIns="45709" rIns="91418" bIns="45709"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1498600" y="2027238"/>
            <a:ext cx="2020888" cy="367030"/>
          </a:xfrm>
          <a:prstGeom prst="rect">
            <a:avLst/>
          </a:prstGeom>
          <a:ln>
            <a:noFill/>
          </a:ln>
        </p:spPr>
        <p:txBody>
          <a:bodyPr lIns="91418" tIns="45709" rIns="91418" bIns="4570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项目需求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六边形 44"/>
          <p:cNvSpPr/>
          <p:nvPr/>
        </p:nvSpPr>
        <p:spPr>
          <a:xfrm rot="16200000">
            <a:off x="4775994" y="1791494"/>
            <a:ext cx="796925" cy="750888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56163" y="1903413"/>
            <a:ext cx="682625" cy="582612"/>
          </a:xfrm>
          <a:prstGeom prst="rect">
            <a:avLst/>
          </a:prstGeom>
          <a:noFill/>
          <a:ln w="9525">
            <a:noFill/>
          </a:ln>
        </p:spPr>
        <p:txBody>
          <a:bodyPr wrap="none" lIns="91418" tIns="45709" rIns="91418" bIns="45709"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5629275" y="1998663"/>
            <a:ext cx="2020888" cy="367030"/>
          </a:xfrm>
          <a:prstGeom prst="rect">
            <a:avLst/>
          </a:prstGeom>
          <a:ln>
            <a:noFill/>
          </a:ln>
        </p:spPr>
        <p:txBody>
          <a:bodyPr wrap="square" lIns="91418" tIns="45709" rIns="91418" bIns="4570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需求分析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六边形 48"/>
          <p:cNvSpPr/>
          <p:nvPr/>
        </p:nvSpPr>
        <p:spPr>
          <a:xfrm rot="16200000">
            <a:off x="631031" y="3053556"/>
            <a:ext cx="796925" cy="750888"/>
          </a:xfrm>
          <a:prstGeom prst="hexagon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9613" y="3165475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lIns="91418" tIns="45709" rIns="91418" bIns="45709"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1498600" y="3244850"/>
            <a:ext cx="2020888" cy="367030"/>
          </a:xfrm>
          <a:prstGeom prst="rect">
            <a:avLst/>
          </a:prstGeom>
        </p:spPr>
        <p:txBody>
          <a:bodyPr lIns="91418" tIns="45709" rIns="91418" bIns="4570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可行方案</a:t>
            </a:r>
            <a:endParaRPr kumimoji="0" lang="zh-CN" alt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六边形 52"/>
          <p:cNvSpPr/>
          <p:nvPr/>
        </p:nvSpPr>
        <p:spPr>
          <a:xfrm rot="16200000">
            <a:off x="4772819" y="3072606"/>
            <a:ext cx="796925" cy="750888"/>
          </a:xfrm>
          <a:prstGeom prst="hexag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21238" y="3184525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lIns="91418" tIns="45709" rIns="91418" bIns="45709"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5629275" y="3252788"/>
            <a:ext cx="2020888" cy="367030"/>
          </a:xfrm>
          <a:prstGeom prst="rect">
            <a:avLst/>
          </a:prstGeom>
        </p:spPr>
        <p:txBody>
          <a:bodyPr lIns="91418" tIns="45709" rIns="91418" bIns="4570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进度安排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文本框 57"/>
          <p:cNvSpPr txBox="1"/>
          <p:nvPr/>
        </p:nvSpPr>
        <p:spPr>
          <a:xfrm>
            <a:off x="1563688" y="492125"/>
            <a:ext cx="1757362" cy="889000"/>
          </a:xfrm>
          <a:prstGeom prst="rect">
            <a:avLst/>
          </a:prstGeom>
          <a:noFill/>
          <a:ln w="9525">
            <a:noFill/>
          </a:ln>
        </p:spPr>
        <p:txBody>
          <a:bodyPr lIns="68564" tIns="34282" rIns="68564" bIns="34282" anchor="t">
            <a:spAutoFit/>
          </a:bodyPr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  录  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ONTENTS</a:t>
            </a:r>
            <a:endParaRPr lang="zh-CN" altLang="en-US" sz="2300" dirty="0"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77850" y="561975"/>
            <a:ext cx="957263" cy="73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5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endParaRPr kumimoji="0" lang="zh-CN" altLang="en-US" sz="45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六边形 8"/>
          <p:cNvSpPr/>
          <p:nvPr/>
        </p:nvSpPr>
        <p:spPr>
          <a:xfrm rot="16200000">
            <a:off x="658019" y="4294981"/>
            <a:ext cx="796925" cy="750888"/>
          </a:xfrm>
          <a:prstGeom prst="hexag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53"/>
          <p:cNvSpPr txBox="1"/>
          <p:nvPr/>
        </p:nvSpPr>
        <p:spPr>
          <a:xfrm>
            <a:off x="706438" y="4406900"/>
            <a:ext cx="684212" cy="581025"/>
          </a:xfrm>
          <a:prstGeom prst="rect">
            <a:avLst/>
          </a:prstGeom>
          <a:noFill/>
          <a:ln w="9525">
            <a:noFill/>
          </a:ln>
        </p:spPr>
        <p:txBody>
          <a:bodyPr wrap="none" lIns="91418" tIns="45709" rIns="91418" bIns="45709"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514475" y="4475163"/>
            <a:ext cx="2020888" cy="367030"/>
          </a:xfrm>
          <a:prstGeom prst="rect">
            <a:avLst/>
          </a:prstGeom>
        </p:spPr>
        <p:txBody>
          <a:bodyPr lIns="91418" tIns="45709" rIns="91418" bIns="4570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4" grpId="0"/>
      <p:bldP spid="45" grpId="0" animBg="1"/>
      <p:bldP spid="46" grpId="0"/>
      <p:bldP spid="48" grpId="0"/>
      <p:bldP spid="49" grpId="0" animBg="1"/>
      <p:bldP spid="50" grpId="0"/>
      <p:bldP spid="52" grpId="0"/>
      <p:bldP spid="53" grpId="0" animBg="1"/>
      <p:bldP spid="54" grpId="0"/>
      <p:bldP spid="56" grpId="0"/>
      <p:bldP spid="57" grpId="0"/>
      <p:bldP spid="58" grpId="0" bldLvl="0" animBg="1"/>
      <p:bldP spid="9" grpId="0" bldLvl="0" animBg="1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1277938"/>
            <a:ext cx="9144000" cy="266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8275" y="449263"/>
            <a:ext cx="4089400" cy="4092575"/>
            <a:chOff x="1194616" y="1313664"/>
            <a:chExt cx="4849465" cy="48494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194616" y="1313664"/>
              <a:ext cx="4849465" cy="4849465"/>
              <a:chOff x="525600" y="542925"/>
              <a:chExt cx="4464050" cy="4464050"/>
            </a:xfrm>
            <a:effectLst>
              <a:outerShdw blurRad="50800" dist="38100" dir="13500000" algn="br" rotWithShape="0">
                <a:schemeClr val="bg1">
                  <a:alpha val="40000"/>
                </a:schemeClr>
              </a:outerShdw>
            </a:effectLst>
          </p:grpSpPr>
          <p:pic>
            <p:nvPicPr>
              <p:cNvPr id="14" name="Picture 6" descr="C:\Users\Administrator\Desktop\touying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9" t="35500" r="16064" b="57500"/>
              <a:stretch>
                <a:fillRect/>
              </a:stretch>
            </p:blipFill>
            <p:spPr bwMode="auto">
              <a:xfrm>
                <a:off x="702925" y="3854263"/>
                <a:ext cx="4070739" cy="1026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" descr="C:\Users\Administrator\Desktop\computer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00" y="542925"/>
                <a:ext cx="4464050" cy="4464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44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5151" y="2201697"/>
              <a:ext cx="3928395" cy="2406651"/>
            </a:xfrm>
            <a:prstGeom prst="rect">
              <a:avLst/>
            </a:prstGeom>
            <a:noFill/>
            <a:ln w="6350"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767388" y="2165350"/>
            <a:ext cx="2721610" cy="859155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6800" y="3106738"/>
            <a:ext cx="746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4638" y="2160588"/>
            <a:ext cx="974725" cy="1630362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sz="1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341313" y="271463"/>
            <a:ext cx="3365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2300" y="417513"/>
            <a:ext cx="236538" cy="22701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625" y="312738"/>
            <a:ext cx="999490" cy="328295"/>
          </a:xfrm>
          <a:prstGeom prst="rect">
            <a:avLst/>
          </a:prstGeom>
          <a:noFill/>
          <a:ln w="9525">
            <a:noFill/>
          </a:ln>
        </p:spPr>
        <p:txBody>
          <a:bodyPr wrap="none" lIns="68577" tIns="34289" rIns="68577" bIns="34289" anchor="t">
            <a:spAutoFit/>
          </a:bodyPr>
          <a:p>
            <a:r>
              <a:rPr lang="zh-CN" altLang="en-US" sz="1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zh-CN" altLang="en-US" sz="1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41375" y="644525"/>
            <a:ext cx="742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1062990"/>
            <a:ext cx="8574405" cy="301942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341313" y="271463"/>
            <a:ext cx="3365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2300" y="417513"/>
            <a:ext cx="236538" cy="22701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625" y="312738"/>
            <a:ext cx="6181090" cy="328295"/>
          </a:xfrm>
          <a:prstGeom prst="rect">
            <a:avLst/>
          </a:prstGeom>
          <a:noFill/>
          <a:ln w="9525">
            <a:noFill/>
          </a:ln>
        </p:spPr>
        <p:txBody>
          <a:bodyPr wrap="none" lIns="68577" tIns="34289" rIns="68577" bIns="34289" anchor="t">
            <a:spAutoFit/>
          </a:bodyPr>
          <a:p>
            <a:pPr algn="l"/>
            <a:r>
              <a:rPr lang="zh-CN" altLang="en-US" sz="1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下图为遥控器示意图，尺寸根据实际需要可更改，基本布局不变</a:t>
            </a:r>
            <a:endParaRPr lang="zh-CN" altLang="en-US" sz="1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41375" y="644525"/>
            <a:ext cx="742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3" descr="1573731292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4310" y="771525"/>
            <a:ext cx="3675380" cy="414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1277938"/>
            <a:ext cx="9144000" cy="266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8275" y="449263"/>
            <a:ext cx="4089400" cy="4092575"/>
            <a:chOff x="1194616" y="1313664"/>
            <a:chExt cx="4849465" cy="48494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194616" y="1313664"/>
              <a:ext cx="4849465" cy="4849465"/>
              <a:chOff x="525600" y="542925"/>
              <a:chExt cx="4464050" cy="4464050"/>
            </a:xfrm>
            <a:effectLst>
              <a:outerShdw blurRad="50800" dist="38100" dir="13500000" algn="br" rotWithShape="0">
                <a:schemeClr val="bg1">
                  <a:alpha val="40000"/>
                </a:schemeClr>
              </a:outerShdw>
            </a:effectLst>
          </p:grpSpPr>
          <p:pic>
            <p:nvPicPr>
              <p:cNvPr id="14" name="Picture 6" descr="C:\Users\Administrator\Desktop\touying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9" t="35500" r="16064" b="57500"/>
              <a:stretch>
                <a:fillRect/>
              </a:stretch>
            </p:blipFill>
            <p:spPr bwMode="auto">
              <a:xfrm>
                <a:off x="702925" y="3854263"/>
                <a:ext cx="4070739" cy="1026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" descr="C:\Users\Administrator\Desktop\computer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00" y="542925"/>
                <a:ext cx="4464050" cy="4464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4340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5151" y="2201697"/>
              <a:ext cx="3928395" cy="2406651"/>
            </a:xfrm>
            <a:prstGeom prst="rect">
              <a:avLst/>
            </a:prstGeom>
            <a:noFill/>
            <a:ln w="6350"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767388" y="2165350"/>
            <a:ext cx="2721610" cy="859155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  <a:endParaRPr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6800" y="3106738"/>
            <a:ext cx="746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4638" y="2160588"/>
            <a:ext cx="974725" cy="1630362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sz="1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341313" y="271463"/>
            <a:ext cx="3365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2300" y="417513"/>
            <a:ext cx="236538" cy="22701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6625" y="312738"/>
            <a:ext cx="999490" cy="328295"/>
          </a:xfrm>
          <a:prstGeom prst="rect">
            <a:avLst/>
          </a:prstGeom>
          <a:noFill/>
          <a:ln w="9525">
            <a:noFill/>
          </a:ln>
        </p:spPr>
        <p:txBody>
          <a:bodyPr wrap="none" lIns="68577" tIns="34289" rIns="68577" bIns="34289" anchor="t">
            <a:spAutoFit/>
          </a:bodyPr>
          <a:p>
            <a:r>
              <a:rPr lang="zh-CN" altLang="en-US" sz="1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  <a:endParaRPr lang="zh-CN" altLang="en-US" sz="1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936625" y="644525"/>
            <a:ext cx="742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36625" y="873760"/>
            <a:ext cx="74231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工作环境：室外（防潮、防腐、防尘、</a:t>
            </a:r>
            <a:r>
              <a:rPr lang="zh-CN" altLang="en-US"/>
              <a:t>防水、防爆、防雷击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极限工作温度：</a:t>
            </a:r>
            <a:r>
              <a:rPr lang="en-US" altLang="zh-CN"/>
              <a:t>70-80℃(</a:t>
            </a:r>
            <a:r>
              <a:rPr lang="zh-CN" altLang="en-US"/>
              <a:t>器件工作温度</a:t>
            </a:r>
            <a:r>
              <a:rPr lang="en-US" altLang="zh-CN"/>
              <a:t>-40-125℃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抗无线</a:t>
            </a:r>
            <a:r>
              <a:rPr lang="zh-CN" altLang="en-US"/>
              <a:t>波干扰：抗</a:t>
            </a:r>
            <a:r>
              <a:rPr lang="zh-CN" altLang="en-US"/>
              <a:t>无线对讲机、手机等无线电波干扰源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传输距离：空旷区域下，传输距离需</a:t>
            </a:r>
            <a:r>
              <a:rPr lang="zh-CN" altLang="en-US"/>
              <a:t>大于</a:t>
            </a:r>
            <a:r>
              <a:rPr lang="en-US" altLang="zh-CN"/>
              <a:t>50</a:t>
            </a:r>
            <a:r>
              <a:rPr lang="zh-CN" altLang="en-US"/>
              <a:t>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低功耗：遥控板供电选择充电电池</a:t>
            </a:r>
            <a:r>
              <a:rPr lang="en-US" altLang="zh-CN"/>
              <a:t>(3.7V)</a:t>
            </a:r>
            <a:r>
              <a:rPr lang="zh-CN" altLang="en-US"/>
              <a:t>供电</a:t>
            </a:r>
            <a:r>
              <a:rPr lang="en-US" altLang="zh-CN"/>
              <a:t>,</a:t>
            </a:r>
            <a:r>
              <a:rPr lang="zh-CN" altLang="en-US"/>
              <a:t>需做低功耗设计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电路板三防漆处理：防潮、防腐、防尘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防水防爆：绝缘外壳保护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防雷击：电子元器件防浪涌保护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0" y="1262063"/>
            <a:ext cx="9144000" cy="266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8275" y="449263"/>
            <a:ext cx="4089400" cy="4092575"/>
            <a:chOff x="1194616" y="1313664"/>
            <a:chExt cx="4849465" cy="48494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194616" y="1313664"/>
              <a:ext cx="4849465" cy="4849465"/>
              <a:chOff x="525600" y="542925"/>
              <a:chExt cx="4464050" cy="4464050"/>
            </a:xfrm>
            <a:effectLst>
              <a:outerShdw blurRad="50800" dist="38100" dir="13500000" algn="br" rotWithShape="0">
                <a:schemeClr val="bg1">
                  <a:alpha val="40000"/>
                </a:schemeClr>
              </a:outerShdw>
            </a:effectLst>
          </p:grpSpPr>
          <p:pic>
            <p:nvPicPr>
              <p:cNvPr id="14" name="Picture 6" descr="C:\Users\Administrator\Desktop\touying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29" t="35500" r="16064" b="57500"/>
              <a:stretch>
                <a:fillRect/>
              </a:stretch>
            </p:blipFill>
            <p:spPr bwMode="auto">
              <a:xfrm>
                <a:off x="702925" y="3854263"/>
                <a:ext cx="4070739" cy="1026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" descr="C:\Users\Administrator\Desktop\computer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00" y="542925"/>
                <a:ext cx="4464050" cy="4464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628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5151" y="2201697"/>
              <a:ext cx="3928395" cy="2406651"/>
            </a:xfrm>
            <a:prstGeom prst="rect">
              <a:avLst/>
            </a:prstGeom>
            <a:noFill/>
            <a:ln w="6350"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065713" y="2063750"/>
            <a:ext cx="2721610" cy="859155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可行方案</a:t>
            </a:r>
            <a:endParaRPr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6800" y="3106738"/>
            <a:ext cx="746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4638" y="2160588"/>
            <a:ext cx="974725" cy="1630362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>
            <a:spAutoFit/>
          </a:bodyPr>
          <a:p>
            <a:r>
              <a:rPr lang="en-US" altLang="zh-CN" sz="1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341313" y="271463"/>
            <a:ext cx="3365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2300" y="417513"/>
            <a:ext cx="236538" cy="22701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625" y="312738"/>
            <a:ext cx="999490" cy="328295"/>
          </a:xfrm>
          <a:prstGeom prst="rect">
            <a:avLst/>
          </a:prstGeom>
          <a:noFill/>
          <a:ln w="9525">
            <a:noFill/>
          </a:ln>
        </p:spPr>
        <p:txBody>
          <a:bodyPr wrap="none" lIns="68577" tIns="34289" rIns="68577" bIns="34289" anchor="t">
            <a:spAutoFit/>
          </a:bodyPr>
          <a:p>
            <a:r>
              <a:rPr lang="zh-CN" altLang="en-US" sz="1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硬件框架</a:t>
            </a:r>
            <a:endParaRPr lang="zh-CN" altLang="en-US" sz="1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41375" y="644525"/>
            <a:ext cx="742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6135" y="689610"/>
            <a:ext cx="4951730" cy="440626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3" grpId="0"/>
    </p:bldLst>
  </p:timing>
</p:sld>
</file>

<file path=ppt/theme/theme1.xml><?xml version="1.0" encoding="utf-8"?>
<a:theme xmlns:a="http://schemas.openxmlformats.org/drawingml/2006/main" name="Default Design">
  <a:themeElements>
    <a:clrScheme name="自定义 6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575C7"/>
      </a:accent1>
      <a:accent2>
        <a:srgbClr val="05ACF2"/>
      </a:accent2>
      <a:accent3>
        <a:srgbClr val="0575C7"/>
      </a:accent3>
      <a:accent4>
        <a:srgbClr val="05ACF2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FFFFF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6666"/>
        </a:dk2>
        <a:lt2>
          <a:srgbClr val="808080"/>
        </a:lt2>
        <a:accent1>
          <a:srgbClr val="F8A230"/>
        </a:accent1>
        <a:accent2>
          <a:srgbClr val="5CACE2"/>
        </a:accent2>
        <a:accent3>
          <a:srgbClr val="FFFFFF"/>
        </a:accent3>
        <a:accent4>
          <a:srgbClr val="000000"/>
        </a:accent4>
        <a:accent5>
          <a:srgbClr val="FBCEAD"/>
        </a:accent5>
        <a:accent6>
          <a:srgbClr val="539BCD"/>
        </a:accent6>
        <a:hlink>
          <a:srgbClr val="E569A7"/>
        </a:hlink>
        <a:folHlink>
          <a:srgbClr val="95D8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8EEA3A"/>
        </a:accent1>
        <a:accent2>
          <a:srgbClr val="F97B90"/>
        </a:accent2>
        <a:accent3>
          <a:srgbClr val="FFFFFF"/>
        </a:accent3>
        <a:accent4>
          <a:srgbClr val="000000"/>
        </a:accent4>
        <a:accent5>
          <a:srgbClr val="C6F3AE"/>
        </a:accent5>
        <a:accent6>
          <a:srgbClr val="E26F82"/>
        </a:accent6>
        <a:hlink>
          <a:srgbClr val="5DC2F5"/>
        </a:hlink>
        <a:folHlink>
          <a:srgbClr val="FFA4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WPS 演示</Application>
  <PresentationFormat>自定义</PresentationFormat>
  <Paragraphs>111</Paragraphs>
  <Slides>16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Amelia BT</vt:lpstr>
      <vt:lpstr>微软雅黑</vt:lpstr>
      <vt:lpstr>Impact</vt:lpstr>
      <vt:lpstr>华文细黑</vt:lpstr>
      <vt:lpstr>Arial Unicode MS</vt:lpstr>
      <vt:lpstr>AMGDT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 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ppt13432</dc:title>
  <dc:creator>www.themegallery.com</dc:creator>
  <cp:lastModifiedBy>Andy</cp:lastModifiedBy>
  <cp:revision>536</cp:revision>
  <dcterms:created xsi:type="dcterms:W3CDTF">2008-03-10T09:13:00Z</dcterms:created>
  <dcterms:modified xsi:type="dcterms:W3CDTF">2019-12-06T04:36:36Z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